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theme/theme2.xml" ContentType="application/vnd.openxmlformats-officedocument.theme+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s/slide18.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51435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lang="en-US" sz="1800" b="0" u="none" strike="noStrike">
                <a:solidFill>
                  <a:schemeClr val="dk1"/>
                </a:solidFill>
                <a:effectLst/>
                <a:uFillTx/>
                <a:latin typeface="Calibri"/>
              </a:rPr>
              <a:t>Click to move the slide</a:t>
            </a:r>
            <a:endParaRPr lang="en-US" sz="1800" b="0" u="none" strike="noStrike">
              <a:solidFill>
                <a:schemeClr val="dk1"/>
              </a:solidFill>
              <a:effectLst/>
              <a:uFillTx/>
              <a:latin typeface="Calibri"/>
            </a:endParaRPr>
          </a:p>
        </p:txBody>
      </p:sp>
      <p:sp>
        <p:nvSpPr>
          <p:cNvPr id="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lang="en-US" sz="2000" b="0" u="none" strike="noStrike">
                <a:solidFill>
                  <a:srgbClr val="000000"/>
                </a:solidFill>
                <a:effectLst/>
                <a:uFillTx/>
                <a:latin typeface="Arial"/>
              </a:rPr>
              <a:t>Click to edit the notes format</a:t>
            </a:r>
            <a:endParaRPr lang="en-US" sz="2000" b="0" u="none" strike="noStrike">
              <a:solidFill>
                <a:srgbClr val="000000"/>
              </a:solidFill>
              <a:effectLst/>
              <a:uFillTx/>
              <a:latin typeface="Arial"/>
            </a:endParaRPr>
          </a:p>
        </p:txBody>
      </p:sp>
      <p:sp>
        <p:nvSpPr>
          <p:cNvPr id="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BBAE86F6-016F-4307-9867-D5AA00007923}" type="slidenum">
              <a:rPr lang="en-US" sz="1400" b="0" u="none" strike="noStrike">
                <a:solidFill>
                  <a:srgbClr val="000000"/>
                </a:solidFill>
                <a:effectLst/>
                <a:uFillTx/>
                <a:latin typeface="Times New Roman"/>
              </a:rPr>
              <a:t>1</a:t>
            </a:fld>
            <a:endParaRPr lang="en-US" sz="1400" b="0" u="none" strike="noStrik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sldImg"/>
          </p:nvPr>
        </p:nvSpPr>
        <p:spPr>
          <a:xfrm>
            <a:off x="685800" y="1143000"/>
            <a:ext cx="5486040" cy="3085920"/>
          </a:xfrm>
          <a:prstGeom prst="rect">
            <a:avLst/>
          </a:prstGeom>
          <a:ln w="0">
            <a:noFill/>
          </a:ln>
        </p:spPr>
      </p:sp>
      <p:sp>
        <p:nvSpPr>
          <p:cNvPr id="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lang="en-US" sz="2000" b="0" u="none" strike="noStrike">
                <a:solidFill>
                  <a:srgbClr val="000000"/>
                </a:solidFill>
                <a:effectLst/>
                <a:uFillTx/>
                <a:latin typeface="Arial"/>
              </a:rPr>
              <a:t>this is a crash course designed to teach the basic workflow and essential terminology to get started DJing at home and at an open decks, this does not cover advanced theory or best practices, this course is less about the why and the how and more about giving a repeatable and digestible process with some key points to look into that will allow you to work towards those things on your own, this is the foundation that you will build your actual skills on</a:t>
            </a:r>
            <a:endParaRPr lang="en-US" sz="2000" b="0" u="none" strike="noStrike">
              <a:solidFill>
                <a:srgbClr val="000000"/>
              </a:solidFill>
              <a:effectLst/>
              <a:uFillTx/>
              <a:latin typeface="Arial"/>
            </a:endParaRPr>
          </a:p>
        </p:txBody>
      </p:sp>
      <p:sp>
        <p:nvSpPr>
          <p:cNvPr id="74"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8491A0CC-12BD-4628-8B66-9F570C7AE2A2}"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685800" y="1143000"/>
            <a:ext cx="5486040" cy="3085920"/>
          </a:xfrm>
          <a:prstGeom prst="rect">
            <a:avLst/>
          </a:prstGeom>
          <a:ln w="0">
            <a:noFill/>
          </a:ln>
        </p:spPr>
      </p:sp>
      <p:sp>
        <p:nvSpPr>
          <p:cNvPr id="1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01"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3DE2ACED-0CB4-4FF5-B3BD-723465975F9B}"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sldImg"/>
          </p:nvPr>
        </p:nvSpPr>
        <p:spPr>
          <a:xfrm>
            <a:off x="685800" y="1143000"/>
            <a:ext cx="5486040" cy="3085920"/>
          </a:xfrm>
          <a:prstGeom prst="rect">
            <a:avLst/>
          </a:prstGeom>
          <a:ln w="0">
            <a:noFill/>
          </a:ln>
        </p:spPr>
      </p:sp>
      <p:sp>
        <p:nvSpPr>
          <p:cNvPr id="1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04"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1A8C69D1-7E63-4282-AF65-44B0BD172454}"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sldImg"/>
          </p:nvPr>
        </p:nvSpPr>
        <p:spPr>
          <a:xfrm>
            <a:off x="685800" y="1143000"/>
            <a:ext cx="5486040" cy="3085920"/>
          </a:xfrm>
          <a:prstGeom prst="rect">
            <a:avLst/>
          </a:prstGeom>
          <a:ln w="0">
            <a:noFill/>
          </a:ln>
        </p:spPr>
      </p:sp>
      <p:sp>
        <p:nvSpPr>
          <p:cNvPr id="1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lang="en-US" sz="2000" b="0" u="none" strike="noStrike">
                <a:solidFill>
                  <a:srgbClr val="000000"/>
                </a:solidFill>
                <a:effectLst/>
                <a:uFillTx/>
                <a:latin typeface="Arial"/>
              </a:rPr>
              <a:t>failing to eject the flash drive before removing it from the computer will result in it becoming corrupted and needing to be reformatted to load into a player again, that means you will have to delete everything on the drive and re-export your music again before you can use it with a player</a:t>
            </a:r>
            <a:endParaRPr lang="en-US" sz="2000" b="0" u="none" strike="noStrike">
              <a:solidFill>
                <a:srgbClr val="000000"/>
              </a:solidFill>
              <a:effectLst/>
              <a:uFillTx/>
              <a:latin typeface="Arial"/>
            </a:endParaRPr>
          </a:p>
        </p:txBody>
      </p:sp>
      <p:sp>
        <p:nvSpPr>
          <p:cNvPr id="107"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B8C6B49A-83CA-4A59-A31E-E021ED863B6C}"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sldImg"/>
          </p:nvPr>
        </p:nvSpPr>
        <p:spPr>
          <a:xfrm>
            <a:off x="685800" y="1143000"/>
            <a:ext cx="5486040" cy="3085920"/>
          </a:xfrm>
          <a:prstGeom prst="rect">
            <a:avLst/>
          </a:prstGeom>
          <a:ln w="0">
            <a:noFill/>
          </a:ln>
        </p:spPr>
      </p:sp>
      <p:sp>
        <p:nvSpPr>
          <p:cNvPr id="1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10"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C875AF4A-D0E8-4F84-B48C-8213ADD00321}"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sldImg"/>
          </p:nvPr>
        </p:nvSpPr>
        <p:spPr>
          <a:xfrm>
            <a:off x="685800" y="1143000"/>
            <a:ext cx="5486040" cy="3085920"/>
          </a:xfrm>
          <a:prstGeom prst="rect">
            <a:avLst/>
          </a:prstGeom>
          <a:ln w="0">
            <a:noFill/>
          </a:ln>
        </p:spPr>
      </p:sp>
      <p:sp>
        <p:nvSpPr>
          <p:cNvPr id="1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13"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70CAD296-DE6E-474C-A644-5A65BC81D5EB}"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685800" y="1143000"/>
            <a:ext cx="5486040" cy="3085920"/>
          </a:xfrm>
          <a:prstGeom prst="rect">
            <a:avLst/>
          </a:prstGeom>
          <a:ln w="0">
            <a:noFill/>
          </a:ln>
        </p:spPr>
      </p:sp>
      <p:sp>
        <p:nvSpPr>
          <p:cNvPr id="1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16"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C22C37C7-5B33-48D4-8E40-B82A4D524466}"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685800" y="1143000"/>
            <a:ext cx="5486040" cy="3085920"/>
          </a:xfrm>
          <a:prstGeom prst="rect">
            <a:avLst/>
          </a:prstGeom>
          <a:ln w="0">
            <a:noFill/>
          </a:ln>
        </p:spPr>
      </p:sp>
      <p:sp>
        <p:nvSpPr>
          <p:cNvPr id="1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19"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47480E9E-B6F9-4BF2-8A4F-E7D5FBDE54E7}"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685800" y="1143000"/>
            <a:ext cx="5486040" cy="3085920"/>
          </a:xfrm>
          <a:prstGeom prst="rect">
            <a:avLst/>
          </a:prstGeom>
          <a:ln w="0">
            <a:noFill/>
          </a:ln>
        </p:spPr>
      </p:sp>
      <p:sp>
        <p:nvSpPr>
          <p:cNvPr id="1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22"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ADD768CF-CA2F-4FC8-808E-2F1AA633DE3F}"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685800" y="1143000"/>
            <a:ext cx="5486040" cy="3085920"/>
          </a:xfrm>
          <a:prstGeom prst="rect">
            <a:avLst/>
          </a:prstGeom>
          <a:ln w="0">
            <a:noFill/>
          </a:ln>
        </p:spPr>
      </p:sp>
      <p:sp>
        <p:nvSpPr>
          <p:cNvPr id="1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25" name="PlaceHolder 3"/>
          <p:cNvSpPr>
            <a:spLocks noGrp="1"/>
          </p:cNvSpPr>
          <p:nvPr>
            <p:ph type="sldNum" idx="2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A64A40C8-6118-49DA-A8F5-12D5E329CF79}"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685800" y="1143000"/>
            <a:ext cx="5486040" cy="3085920"/>
          </a:xfrm>
          <a:prstGeom prst="rect">
            <a:avLst/>
          </a:prstGeom>
          <a:ln w="0">
            <a:noFill/>
          </a:ln>
        </p:spPr>
      </p:sp>
      <p:sp>
        <p:nvSpPr>
          <p:cNvPr id="1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28" name="PlaceHolder 3"/>
          <p:cNvSpPr>
            <a:spLocks noGrp="1"/>
          </p:cNvSpPr>
          <p:nvPr>
            <p:ph type="sldNum" idx="2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0F8DB26A-63F8-4E6F-874F-B1051A9E1A81}"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sldImg"/>
          </p:nvPr>
        </p:nvSpPr>
        <p:spPr>
          <a:xfrm>
            <a:off x="685800" y="1143000"/>
            <a:ext cx="5486040" cy="3085920"/>
          </a:xfrm>
          <a:prstGeom prst="rect">
            <a:avLst/>
          </a:prstGeom>
          <a:ln w="0">
            <a:noFill/>
          </a:ln>
        </p:spPr>
      </p:sp>
      <p:sp>
        <p:nvSpPr>
          <p:cNvPr id="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77"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DC65D241-5E2B-4252-B56B-251F8632000B}"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685800" y="1143000"/>
            <a:ext cx="5486040" cy="3085920"/>
          </a:xfrm>
          <a:prstGeom prst="rect">
            <a:avLst/>
          </a:prstGeom>
          <a:ln w="0">
            <a:noFill/>
          </a:ln>
        </p:spPr>
      </p:sp>
      <p:sp>
        <p:nvSpPr>
          <p:cNvPr id="1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131" name="PlaceHolder 3"/>
          <p:cNvSpPr>
            <a:spLocks noGrp="1"/>
          </p:cNvSpPr>
          <p:nvPr>
            <p:ph type="sldNum" idx="2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4091AD4E-9E50-47E5-8CBB-FA719B05C563}"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685800" y="1143000"/>
            <a:ext cx="5486040" cy="3085920"/>
          </a:xfrm>
          <a:prstGeom prst="rect">
            <a:avLst/>
          </a:prstGeom>
          <a:ln w="0">
            <a:noFill/>
          </a:ln>
        </p:spPr>
      </p:sp>
      <p:sp>
        <p:nvSpPr>
          <p:cNvPr id="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80"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D479D37D-80EC-42D8-A37A-C7E0CD02A3A3}"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685800" y="1143000"/>
            <a:ext cx="5486040" cy="3085920"/>
          </a:xfrm>
          <a:prstGeom prst="rect">
            <a:avLst/>
          </a:prstGeom>
          <a:ln w="0">
            <a:noFill/>
          </a:ln>
        </p:spPr>
      </p:sp>
      <p:sp>
        <p:nvSpPr>
          <p:cNvPr id="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83"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E7E0B524-F6EA-4FC8-BDF2-0386C54239B5}"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685800" y="1143000"/>
            <a:ext cx="5486040" cy="3085920"/>
          </a:xfrm>
          <a:prstGeom prst="rect">
            <a:avLst/>
          </a:prstGeom>
          <a:ln w="0">
            <a:noFill/>
          </a:ln>
        </p:spPr>
      </p:sp>
      <p:sp>
        <p:nvSpPr>
          <p:cNvPr id="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86"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15983D50-FD39-4675-A75F-1FA429AE10AD}"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ldImg"/>
          </p:nvPr>
        </p:nvSpPr>
        <p:spPr>
          <a:xfrm>
            <a:off x="685800" y="1143000"/>
            <a:ext cx="5486040" cy="3085920"/>
          </a:xfrm>
          <a:prstGeom prst="rect">
            <a:avLst/>
          </a:prstGeom>
          <a:ln w="0">
            <a:noFill/>
          </a:ln>
        </p:spPr>
      </p:sp>
      <p:sp>
        <p:nvSpPr>
          <p:cNvPr id="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89"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20AD58C9-09DD-43F7-B6D1-5BF8E3020E66}"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685800" y="1143000"/>
            <a:ext cx="5486040" cy="3085920"/>
          </a:xfrm>
          <a:prstGeom prst="rect">
            <a:avLst/>
          </a:prstGeom>
          <a:ln w="0">
            <a:noFill/>
          </a:ln>
        </p:spPr>
      </p:sp>
      <p:sp>
        <p:nvSpPr>
          <p:cNvPr id="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92"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56A3AB90-8474-4DB8-B3BE-1675633342A4}"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685800" y="1143000"/>
            <a:ext cx="5486040" cy="3085920"/>
          </a:xfrm>
          <a:prstGeom prst="rect">
            <a:avLst/>
          </a:prstGeom>
          <a:ln w="0">
            <a:noFill/>
          </a:ln>
        </p:spPr>
      </p:sp>
      <p:sp>
        <p:nvSpPr>
          <p:cNvPr id="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95"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B62D1DE9-E4BA-4A9C-9418-46EF1FBBA297}"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ldImg"/>
          </p:nvPr>
        </p:nvSpPr>
        <p:spPr>
          <a:xfrm>
            <a:off x="685800" y="1143000"/>
            <a:ext cx="5486040" cy="3085920"/>
          </a:xfrm>
          <a:prstGeom prst="rect">
            <a:avLst/>
          </a:prstGeom>
          <a:ln w="0">
            <a:noFill/>
          </a:ln>
        </p:spPr>
      </p:sp>
      <p:sp>
        <p:nvSpPr>
          <p:cNvPr id="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lang="en-US" sz="1800" b="0" u="none" strike="noStrike">
              <a:solidFill>
                <a:srgbClr val="000000"/>
              </a:solidFill>
              <a:effectLst/>
              <a:uFillTx/>
              <a:latin typeface="Arial"/>
            </a:endParaRPr>
          </a:p>
        </p:txBody>
      </p:sp>
      <p:sp>
        <p:nvSpPr>
          <p:cNvPr id="98"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lang="en-US" sz="1200" b="0" u="none" strike="noStrike">
                <a:solidFill>
                  <a:schemeClr val="dk1"/>
                </a:solidFill>
                <a:effectLst/>
                <a:uFillTx/>
                <a:latin typeface="+mn-lt"/>
                <a:ea typeface="+mn-ea"/>
              </a:defRPr>
            </a:lvl1pPr>
          </a:lstStyle>
          <a:p>
            <a:pPr indent="0" algn="r" defTabSz="914400">
              <a:lnSpc>
                <a:spcPct val="100000"/>
              </a:lnSpc>
              <a:buNone/>
            </a:pPr>
            <a:fld id="{EF25BFD4-B38C-4D02-A4AF-B0E3BC96E0E4}" type="slidenum">
              <a:rPr lang="en-US" sz="1200" b="0" u="none" strike="noStrike">
                <a:solidFill>
                  <a:schemeClr val="dk1"/>
                </a:solidFill>
                <a:effectLst/>
                <a:uFillTx/>
                <a:latin typeface="+mn-lt"/>
                <a:ea typeface="+mn-ea"/>
              </a:rPr>
              <a:t>&lt;number&gt;</a:t>
            </a:fld>
            <a:endParaRPr lang="en-US" sz="1200" b="0" u="none" strike="noStrik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lang="en-US" sz="1800" b="0" u="none" strike="noStrike">
                <a:solidFill>
                  <a:schemeClr val="dk1"/>
                </a:solidFill>
                <a:effectLst/>
                <a:uFillTx/>
                <a:latin typeface="Calibri"/>
              </a:rPr>
              <a:t>Click to edit the title text format</a:t>
            </a:r>
            <a:endParaRPr lang="en-US" sz="1800" b="0" u="none" strike="noStrike">
              <a:solidFill>
                <a:schemeClr val="dk1"/>
              </a:solidFill>
              <a:effectLst/>
              <a:uFillTx/>
              <a:latin typeface="Calibri"/>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lang="en-US" sz="3200" b="0" u="none" strike="noStrike">
                <a:solidFill>
                  <a:schemeClr val="dk1"/>
                </a:solidFill>
                <a:effectLst/>
                <a:uFillTx/>
                <a:latin typeface="Calibri"/>
              </a:rPr>
              <a:t>Click to edit the outline text format</a:t>
            </a:r>
            <a:endParaRPr lang="en-US" sz="3200" b="0" u="none" strike="noStrike">
              <a:solidFill>
                <a:schemeClr val="dk1"/>
              </a:solidFill>
              <a:effectLst/>
              <a:uFillTx/>
              <a:latin typeface="Calibri"/>
            </a:endParaRPr>
          </a:p>
          <a:p>
            <a:pPr marL="864000" lvl="1" indent="-324000">
              <a:spcBef>
                <a:spcPts val="1134"/>
              </a:spcBef>
              <a:buClr>
                <a:srgbClr val="000000"/>
              </a:buClr>
              <a:buSzPct val="75000"/>
              <a:buFont typeface="Symbol" charset="2"/>
              <a:buChar char=""/>
            </a:pPr>
            <a:r>
              <a:rPr lang="en-US" sz="2400" b="0" u="none" strike="noStrike">
                <a:solidFill>
                  <a:schemeClr val="dk1"/>
                </a:solidFill>
                <a:effectLst/>
                <a:uFillTx/>
                <a:latin typeface="Calibri"/>
              </a:rPr>
              <a:t>Second Outline Level</a:t>
            </a:r>
            <a:endParaRPr lang="en-US" sz="2400" b="0" u="none" strike="noStrike">
              <a:solidFill>
                <a:schemeClr val="dk1"/>
              </a:solidFill>
              <a:effectLst/>
              <a:uFillTx/>
              <a:latin typeface="Calibri"/>
            </a:endParaRPr>
          </a:p>
          <a:p>
            <a:pPr marL="1296000" lvl="2" indent="-288000">
              <a:spcBef>
                <a:spcPts val="850"/>
              </a:spcBef>
              <a:buClr>
                <a:srgbClr val="000000"/>
              </a:buClr>
              <a:buSzPct val="45000"/>
              <a:buFont typeface="Wingdings" charset="2"/>
              <a:buChar char=""/>
            </a:pPr>
            <a:r>
              <a:rPr lang="en-US" sz="2000" b="0" u="none" strike="noStrike">
                <a:solidFill>
                  <a:schemeClr val="dk1"/>
                </a:solidFill>
                <a:effectLst/>
                <a:uFillTx/>
                <a:latin typeface="Calibri"/>
              </a:rPr>
              <a:t>Third Outline Level</a:t>
            </a:r>
            <a:endParaRPr lang="en-US" sz="2000" b="0" u="none" strike="noStrike">
              <a:solidFill>
                <a:schemeClr val="dk1"/>
              </a:solidFill>
              <a:effectLst/>
              <a:uFillTx/>
              <a:latin typeface="Calibri"/>
            </a:endParaRPr>
          </a:p>
          <a:p>
            <a:pPr marL="1728000" lvl="3" indent="-216000">
              <a:spcBef>
                <a:spcPts val="567"/>
              </a:spcBef>
              <a:buClr>
                <a:srgbClr val="000000"/>
              </a:buClr>
              <a:buSzPct val="75000"/>
              <a:buFont typeface="Symbol" charset="2"/>
              <a:buChar char=""/>
            </a:pPr>
            <a:r>
              <a:rPr lang="en-US" sz="2000" b="0" u="none" strike="noStrike">
                <a:solidFill>
                  <a:schemeClr val="dk1"/>
                </a:solidFill>
                <a:effectLst/>
                <a:uFillTx/>
                <a:latin typeface="Calibri"/>
              </a:rPr>
              <a:t>Fourth Outline Level</a:t>
            </a:r>
            <a:endParaRPr lang="en-US" sz="2000" b="0" u="none" strike="noStrike">
              <a:solidFill>
                <a:schemeClr val="dk1"/>
              </a:solidFill>
              <a:effectLst/>
              <a:uFillTx/>
              <a:latin typeface="Calibri"/>
            </a:endParaRPr>
          </a:p>
          <a:p>
            <a:pPr marL="2160000" lvl="4" indent="-216000">
              <a:spcBef>
                <a:spcPts val="283"/>
              </a:spcBef>
              <a:buClr>
                <a:srgbClr val="000000"/>
              </a:buClr>
              <a:buSzPct val="45000"/>
              <a:buFont typeface="Wingdings" charset="2"/>
              <a:buChar char=""/>
            </a:pPr>
            <a:r>
              <a:rPr lang="en-US" sz="2000" b="0" u="none" strike="noStrike">
                <a:solidFill>
                  <a:schemeClr val="dk1"/>
                </a:solidFill>
                <a:effectLst/>
                <a:uFillTx/>
                <a:latin typeface="Calibri"/>
              </a:rPr>
              <a:t>Fifth Outline Level</a:t>
            </a:r>
            <a:endParaRPr lang="en-US" sz="2000" b="0" u="none" strike="noStrike">
              <a:solidFill>
                <a:schemeClr val="dk1"/>
              </a:solidFill>
              <a:effectLst/>
              <a:uFillTx/>
              <a:latin typeface="Calibri"/>
            </a:endParaRPr>
          </a:p>
          <a:p>
            <a:pPr marL="2592000" lvl="5" indent="-216000">
              <a:spcBef>
                <a:spcPts val="283"/>
              </a:spcBef>
              <a:buClr>
                <a:srgbClr val="000000"/>
              </a:buClr>
              <a:buSzPct val="45000"/>
              <a:buFont typeface="Wingdings" charset="2"/>
              <a:buChar char=""/>
            </a:pPr>
            <a:r>
              <a:rPr lang="en-US" sz="2000" b="0" u="none" strike="noStrike">
                <a:solidFill>
                  <a:schemeClr val="dk1"/>
                </a:solidFill>
                <a:effectLst/>
                <a:uFillTx/>
                <a:latin typeface="Calibri"/>
              </a:rPr>
              <a:t>Sixth Outline Level</a:t>
            </a:r>
            <a:endParaRPr lang="en-US" sz="2000" b="0" u="none" strike="noStrike">
              <a:solidFill>
                <a:schemeClr val="dk1"/>
              </a:solidFill>
              <a:effectLst/>
              <a:uFillTx/>
              <a:latin typeface="Calibri"/>
            </a:endParaRPr>
          </a:p>
          <a:p>
            <a:pPr marL="3024000" lvl="6" indent="-216000">
              <a:spcBef>
                <a:spcPts val="283"/>
              </a:spcBef>
              <a:buClr>
                <a:srgbClr val="000000"/>
              </a:buClr>
              <a:buSzPct val="45000"/>
              <a:buFont typeface="Wingdings" charset="2"/>
              <a:buChar char=""/>
            </a:pPr>
            <a:r>
              <a:rPr lang="en-US" sz="2000" b="0" u="none" strike="noStrike">
                <a:solidFill>
                  <a:schemeClr val="dk1"/>
                </a:solidFill>
                <a:effectLst/>
                <a:uFillTx/>
                <a:latin typeface="Calibri"/>
              </a:rPr>
              <a:t>Seventh Outline Level</a:t>
            </a:r>
            <a:endParaRPr lang="en-US" sz="2000" b="0" u="none" strike="noStrik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video" Target="https://www.youtube.com/watch?v=Z2l9fouLGrw" TargetMode="External"/><Relationship Id="rId2" Type="http://schemas.microsoft.com/office/2007/relationships/media" Target="https://www.youtube.com/watch?v=Z2l9fouLGrw" TargetMode="External"/><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video" Target="https://www.youtube.com/watch?v=EzHN7ftE9dU" TargetMode="External"/><Relationship Id="rId2" Type="http://schemas.microsoft.com/office/2007/relationships/media" Target="https://www.youtube.com/watch?v=EzHN7ftE9dU" TargetMode="External"/><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10"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DJ Foundations</a:t>
            </a:r>
            <a:endParaRPr lang="en-US" sz="3600" b="0" u="none" strike="noStrike">
              <a:solidFill>
                <a:srgbClr val="ffffff"/>
              </a:solidFill>
              <a:effectLst/>
              <a:uFillTx/>
              <a:latin typeface="Arial"/>
            </a:endParaRPr>
          </a:p>
        </p:txBody>
      </p:sp>
      <p:sp>
        <p:nvSpPr>
          <p:cNvPr id="11" name="Text 1"/>
          <p:cNvSpPr/>
          <p:nvPr/>
        </p:nvSpPr>
        <p:spPr>
          <a:xfrm>
            <a:off x="457200" y="1600200"/>
            <a:ext cx="8686440" cy="9140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Song Prep &amp; Basic Mixing</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What DJs actually do</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How to get started</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One clean transition</a:t>
            </a:r>
            <a:endParaRPr lang="en-US" sz="2000" b="0" u="none" strike="noStrike">
              <a:solidFill>
                <a:srgbClr val="ffffff"/>
              </a:solidFill>
              <a:effectLst/>
              <a:uFillTx/>
              <a:latin typeface="Arial"/>
            </a:endParaRPr>
          </a:p>
        </p:txBody>
      </p:sp>
      <p:pic>
        <p:nvPicPr>
          <p:cNvPr id="12" name="Image 0" descr="preencoded.png"/>
          <p:cNvPicPr/>
          <p:nvPr/>
        </p:nvPicPr>
        <p:blipFill>
          <a:blip r:embed="rId1"/>
          <a:stretch/>
        </p:blipFill>
        <p:spPr>
          <a:xfrm>
            <a:off x="4205160" y="1847880"/>
            <a:ext cx="4938480" cy="32954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40"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Cue Points</a:t>
            </a:r>
            <a:endParaRPr lang="en-US" sz="3600" b="0" u="none" strike="noStrike">
              <a:solidFill>
                <a:srgbClr val="ffffff"/>
              </a:solidFill>
              <a:effectLst/>
              <a:uFillTx/>
              <a:latin typeface="Arial"/>
            </a:endParaRPr>
          </a:p>
        </p:txBody>
      </p:sp>
      <p:sp>
        <p:nvSpPr>
          <p:cNvPr id="41" name="Text 1"/>
          <p:cNvSpPr/>
          <p:nvPr/>
        </p:nvSpPr>
        <p:spPr>
          <a:xfrm>
            <a:off x="457200" y="1600200"/>
            <a:ext cx="8686440" cy="6854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Cue = bookmark</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Hot Cue = play from here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Memory Cue = jump to here</a:t>
            </a:r>
            <a:endParaRPr lang="en-US" sz="2000" b="0" u="none" strike="noStrike">
              <a:solidFill>
                <a:srgbClr val="ffffff"/>
              </a:solidFill>
              <a:effectLst/>
              <a:uFillTx/>
              <a:latin typeface="Arial"/>
            </a:endParaRPr>
          </a:p>
        </p:txBody>
      </p:sp>
      <p:pic>
        <p:nvPicPr>
          <p:cNvPr id="42" name="Image 0" descr="preencoded.png"/>
          <p:cNvPicPr/>
          <p:nvPr/>
        </p:nvPicPr>
        <p:blipFill>
          <a:blip r:embed="rId1"/>
          <a:stretch/>
        </p:blipFill>
        <p:spPr>
          <a:xfrm>
            <a:off x="4386240" y="2467080"/>
            <a:ext cx="4757400" cy="26762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43"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Setting Cues</a:t>
            </a:r>
            <a:endParaRPr lang="en-US" sz="3600" b="0" u="none" strike="noStrike">
              <a:solidFill>
                <a:srgbClr val="ffffff"/>
              </a:solidFill>
              <a:effectLst/>
              <a:uFillTx/>
              <a:latin typeface="Arial"/>
            </a:endParaRPr>
          </a:p>
        </p:txBody>
      </p:sp>
      <p:sp>
        <p:nvSpPr>
          <p:cNvPr id="44" name="Text 1"/>
          <p:cNvSpPr/>
          <p:nvPr/>
        </p:nvSpPr>
        <p:spPr>
          <a:xfrm>
            <a:off x="457200" y="1600200"/>
            <a:ext cx="8686440" cy="6854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Hot Cues A-D = drop</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Hot Cues E-H = mix out</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Memory Cue = mix in</a:t>
            </a:r>
            <a:endParaRPr lang="en-US" sz="2000" b="0" u="none" strike="noStrike">
              <a:solidFill>
                <a:srgbClr val="ffffff"/>
              </a:solidFill>
              <a:effectLst/>
              <a:uFillTx/>
              <a:latin typeface="Arial"/>
            </a:endParaRPr>
          </a:p>
        </p:txBody>
      </p:sp>
      <p:pic>
        <p:nvPicPr>
          <p:cNvPr id="45" name="Image 0" descr="preencoded.png"/>
          <p:cNvPicPr/>
          <p:nvPr/>
        </p:nvPicPr>
        <p:blipFill>
          <a:blip r:embed="rId1"/>
          <a:stretch/>
        </p:blipFill>
        <p:spPr>
          <a:xfrm>
            <a:off x="376200" y="3100320"/>
            <a:ext cx="8391240" cy="1261800"/>
          </a:xfrm>
          <a:prstGeom prst="rect">
            <a:avLst/>
          </a:prstGeom>
          <a:noFill/>
          <a:ln w="0">
            <a:noFill/>
          </a:ln>
        </p:spPr>
      </p:pic>
      <p:pic>
        <p:nvPicPr>
          <p:cNvPr id="46" name="Image 1" descr="preencoded.png"/>
          <p:cNvPicPr/>
          <p:nvPr/>
        </p:nvPicPr>
        <p:blipFill>
          <a:blip r:embed="rId2"/>
          <a:stretch/>
        </p:blipFill>
        <p:spPr>
          <a:xfrm>
            <a:off x="3905280" y="1847880"/>
            <a:ext cx="4862160" cy="47124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47"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Exporting to USB</a:t>
            </a:r>
            <a:endParaRPr lang="en-US" sz="3600" b="0" u="none" strike="noStrike">
              <a:solidFill>
                <a:srgbClr val="ffffff"/>
              </a:solidFill>
              <a:effectLst/>
              <a:uFillTx/>
              <a:latin typeface="Arial"/>
            </a:endParaRPr>
          </a:p>
        </p:txBody>
      </p:sp>
      <p:sp>
        <p:nvSpPr>
          <p:cNvPr id="48" name="Text 1"/>
          <p:cNvSpPr/>
          <p:nvPr/>
        </p:nvSpPr>
        <p:spPr>
          <a:xfrm>
            <a:off x="457200" y="1600200"/>
            <a:ext cx="8686440" cy="11426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Create playlist(s)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Check device settings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Export playlist or folder to USB</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*EJECT DRIVE BEFORE REMOVAL*</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(extremely important)</a:t>
            </a:r>
            <a:endParaRPr lang="en-US" sz="2000" b="0" u="none" strike="noStrike">
              <a:solidFill>
                <a:srgbClr val="ffffff"/>
              </a:solidFill>
              <a:effectLst/>
              <a:uFillTx/>
              <a:latin typeface="Arial"/>
            </a:endParaRPr>
          </a:p>
        </p:txBody>
      </p:sp>
      <p:pic>
        <p:nvPicPr>
          <p:cNvPr id="49" name="Image 0" descr="preencoded.png"/>
          <p:cNvPicPr/>
          <p:nvPr/>
        </p:nvPicPr>
        <p:blipFill>
          <a:blip r:embed="rId1"/>
          <a:stretch/>
        </p:blipFill>
        <p:spPr>
          <a:xfrm>
            <a:off x="5048280" y="942840"/>
            <a:ext cx="3988080" cy="3988080"/>
          </a:xfrm>
          <a:prstGeom prst="rect">
            <a:avLst/>
          </a:prstGeom>
          <a:noFill/>
          <a:ln w="0">
            <a:noFill/>
          </a:ln>
        </p:spPr>
      </p:pic>
      <p:pic>
        <p:nvPicPr>
          <p:cNvPr id="50" name="Image 1" descr="preencoded.png"/>
          <p:cNvPicPr/>
          <p:nvPr/>
        </p:nvPicPr>
        <p:blipFill>
          <a:blip r:embed="rId2"/>
          <a:stretch/>
        </p:blipFill>
        <p:spPr>
          <a:xfrm>
            <a:off x="847800" y="3524400"/>
            <a:ext cx="4200120" cy="676080"/>
          </a:xfrm>
          <a:prstGeom prst="rect">
            <a:avLst/>
          </a:prstGeom>
          <a:noFill/>
          <a:ln w="0">
            <a:noFill/>
          </a:ln>
        </p:spPr>
      </p:pic>
      <p:sp>
        <p:nvSpPr>
          <p:cNvPr id="51" name="Shape 2"/>
          <p:cNvSpPr/>
          <p:nvPr/>
        </p:nvSpPr>
        <p:spPr>
          <a:xfrm>
            <a:off x="2843280" y="3567240"/>
            <a:ext cx="409320" cy="409320"/>
          </a:xfrm>
          <a:prstGeom prst="ellipse">
            <a:avLst/>
          </a:prstGeom>
          <a:noFill/>
          <a:ln w="50800">
            <a:solidFill>
              <a:srgbClr val="ff0000"/>
            </a:solidFill>
            <a:round/>
          </a:ln>
        </p:spPr>
        <p:style>
          <a:lnRef idx="0"/>
          <a:fillRef idx="0"/>
          <a:effectRef idx="0"/>
          <a:fontRef idx="minor"/>
        </p:style>
        <p:txBody>
          <a:bodyPr lIns="90000" rIns="90000" tIns="45000" bIns="45000" anchor="t">
            <a:noAutofit/>
          </a:bodyPr>
          <a:p>
            <a:endParaRPr lang="en-US" sz="18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52"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Player Basics (CDJ / XDJ)</a:t>
            </a:r>
            <a:endParaRPr lang="en-US" sz="3600" b="0" u="none" strike="noStrike">
              <a:solidFill>
                <a:srgbClr val="ffffff"/>
              </a:solidFill>
              <a:effectLst/>
              <a:uFillTx/>
              <a:latin typeface="Arial"/>
            </a:endParaRPr>
          </a:p>
        </p:txBody>
      </p:sp>
      <p:sp>
        <p:nvSpPr>
          <p:cNvPr id="53" name="Text 1"/>
          <p:cNvSpPr/>
          <p:nvPr/>
        </p:nvSpPr>
        <p:spPr>
          <a:xfrm>
            <a:off x="457200" y="1600200"/>
            <a:ext cx="8686440" cy="15998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Play / Cue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Hot Cues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Jog wheel</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Cue/Loop Call</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Tempo slider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Browse knob</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USB Select / Eject</a:t>
            </a:r>
            <a:endParaRPr lang="en-US" sz="2000" b="0" u="none" strike="noStrike">
              <a:solidFill>
                <a:srgbClr val="ffffff"/>
              </a:solidFill>
              <a:effectLst/>
              <a:uFillTx/>
              <a:latin typeface="Arial"/>
            </a:endParaRPr>
          </a:p>
        </p:txBody>
      </p:sp>
      <p:pic>
        <p:nvPicPr>
          <p:cNvPr id="54" name="Image 0" descr="preencoded.png"/>
          <p:cNvPicPr/>
          <p:nvPr/>
        </p:nvPicPr>
        <p:blipFill>
          <a:blip r:embed="rId1"/>
          <a:stretch/>
        </p:blipFill>
        <p:spPr>
          <a:xfrm>
            <a:off x="4210200" y="1847880"/>
            <a:ext cx="4933440" cy="32954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55"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Mixer Basics</a:t>
            </a:r>
            <a:endParaRPr lang="en-US" sz="3600" b="0" u="none" strike="noStrike">
              <a:solidFill>
                <a:srgbClr val="ffffff"/>
              </a:solidFill>
              <a:effectLst/>
              <a:uFillTx/>
              <a:latin typeface="Arial"/>
            </a:endParaRPr>
          </a:p>
        </p:txBody>
      </p:sp>
      <p:sp>
        <p:nvSpPr>
          <p:cNvPr id="56" name="Text 1"/>
          <p:cNvSpPr/>
          <p:nvPr/>
        </p:nvSpPr>
        <p:spPr>
          <a:xfrm>
            <a:off x="457200" y="1600200"/>
            <a:ext cx="8686440" cy="9140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Channel faders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Headphone Cue = audition</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Color FX / FX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EQ: lows / mids / highs</a:t>
            </a:r>
            <a:endParaRPr lang="en-US" sz="2000" b="0" u="none" strike="noStrike">
              <a:solidFill>
                <a:srgbClr val="ffffff"/>
              </a:solidFill>
              <a:effectLst/>
              <a:uFillTx/>
              <a:latin typeface="Arial"/>
            </a:endParaRPr>
          </a:p>
        </p:txBody>
      </p:sp>
      <p:pic>
        <p:nvPicPr>
          <p:cNvPr id="57" name="Image 0" descr="preencoded.png"/>
          <p:cNvPicPr/>
          <p:nvPr/>
        </p:nvPicPr>
        <p:blipFill>
          <a:blip r:embed="rId1"/>
          <a:stretch/>
        </p:blipFill>
        <p:spPr>
          <a:xfrm>
            <a:off x="4633920" y="2038320"/>
            <a:ext cx="4509720" cy="310464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pic>
        <p:nvPicPr>
          <p:cNvPr id="58" name="">
            <a:hlinkClick r:id="" action="ppaction://media"/>
          </p:cNvPr>
          <p:cNvPicPr/>
          <p:nvPr>
            <a:videoFile r:link="rId1"/>
            <p:extLst>
              <p:ext uri="{DAA4B4D4-6D71-4841-9C94-3DE7FCFB9230}">
                <p14:media r:link="rId2"/>
              </p:ext>
            </p:extLst>
          </p:nvPr>
        </p:nvPicPr>
        <p:blipFill>
          <a:blip r:embed="rId3"/>
          <a:stretch>
            <a:fillRect/>
          </a:stretch>
        </p:blipFill>
        <p:spPr>
          <a:xfrm>
            <a:off x="752400" y="423720"/>
            <a:ext cx="7638840" cy="42955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59"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The First Mix</a:t>
            </a:r>
            <a:endParaRPr lang="en-US" sz="3600" b="0" u="none" strike="noStrike">
              <a:solidFill>
                <a:srgbClr val="ffffff"/>
              </a:solidFill>
              <a:effectLst/>
              <a:uFillTx/>
              <a:latin typeface="Arial"/>
            </a:endParaRPr>
          </a:p>
        </p:txBody>
      </p:sp>
      <p:sp>
        <p:nvSpPr>
          <p:cNvPr id="60" name="Text 1"/>
          <p:cNvSpPr/>
          <p:nvPr/>
        </p:nvSpPr>
        <p:spPr>
          <a:xfrm>
            <a:off x="457200" y="1600200"/>
            <a:ext cx="8686440" cy="13712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Track A playing</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Find Track B</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Audition in Headphones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Start Track B on phrase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Balance w/ EQ / Volume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Fade out Track A by end of phrase</a:t>
            </a:r>
            <a:endParaRPr lang="en-US" sz="2000" b="0" u="none" strike="noStrike">
              <a:solidFill>
                <a:srgbClr val="ffffff"/>
              </a:solidFill>
              <a:effectLst/>
              <a:uFillTx/>
              <a:latin typeface="Arial"/>
            </a:endParaRPr>
          </a:p>
        </p:txBody>
      </p:sp>
      <p:pic>
        <p:nvPicPr>
          <p:cNvPr id="61" name="Image 0" descr="preencoded.png"/>
          <p:cNvPicPr/>
          <p:nvPr/>
        </p:nvPicPr>
        <p:blipFill>
          <a:blip r:embed="rId1"/>
          <a:stretch/>
        </p:blipFill>
        <p:spPr>
          <a:xfrm>
            <a:off x="5767560" y="1123920"/>
            <a:ext cx="2918520" cy="392400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62"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Practice &amp; Next Steps</a:t>
            </a:r>
            <a:endParaRPr lang="en-US" sz="3600" b="0" u="none" strike="noStrike">
              <a:solidFill>
                <a:srgbClr val="ffffff"/>
              </a:solidFill>
              <a:effectLst/>
              <a:uFillTx/>
              <a:latin typeface="Arial"/>
            </a:endParaRPr>
          </a:p>
        </p:txBody>
      </p:sp>
      <p:sp>
        <p:nvSpPr>
          <p:cNvPr id="63" name="Text 1"/>
          <p:cNvSpPr/>
          <p:nvPr/>
        </p:nvSpPr>
        <p:spPr>
          <a:xfrm>
            <a:off x="1757520" y="1442880"/>
            <a:ext cx="8686440" cy="4568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Prep 10-15 tracks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ebebf0">
                    <a:alpha val="99000"/>
                  </a:srgbClr>
                </a:solidFill>
                <a:effectLst/>
                <a:uFillTx/>
                <a:latin typeface="Inter"/>
                <a:ea typeface="Inter"/>
              </a:rPr>
              <a:t>• Mix A → B → C</a:t>
            </a:r>
            <a:endParaRPr lang="en-US" sz="2000" b="0" u="none" strike="noStrike">
              <a:solidFill>
                <a:srgbClr val="ffffff"/>
              </a:solidFill>
              <a:effectLst/>
              <a:uFillTx/>
              <a:latin typeface="Arial"/>
            </a:endParaRPr>
          </a:p>
        </p:txBody>
      </p:sp>
      <p:sp>
        <p:nvSpPr>
          <p:cNvPr id="64" name="Text 2"/>
          <p:cNvSpPr/>
          <p:nvPr/>
        </p:nvSpPr>
        <p:spPr>
          <a:xfrm>
            <a:off x="4519440" y="1442880"/>
            <a:ext cx="8686440" cy="4568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Repeat basic mix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ffffff">
                    <a:alpha val="99000"/>
                  </a:srgbClr>
                </a:solidFill>
                <a:effectLst/>
                <a:uFillTx/>
                <a:latin typeface="Inter"/>
                <a:ea typeface="Inter"/>
              </a:rPr>
              <a:t>• Come to open decks!!</a:t>
            </a:r>
            <a:endParaRPr lang="en-US" sz="2000" b="0" u="none" strike="noStrike">
              <a:solidFill>
                <a:srgbClr val="ffffff"/>
              </a:solidFill>
              <a:effectLst/>
              <a:uFillTx/>
              <a:latin typeface="Arial"/>
            </a:endParaRPr>
          </a:p>
        </p:txBody>
      </p:sp>
      <p:pic>
        <p:nvPicPr>
          <p:cNvPr id="65" name="Image 0" descr="preencoded.png"/>
          <p:cNvPicPr/>
          <p:nvPr/>
        </p:nvPicPr>
        <p:blipFill>
          <a:blip r:embed="rId1"/>
          <a:stretch/>
        </p:blipFill>
        <p:spPr>
          <a:xfrm>
            <a:off x="747720" y="2571840"/>
            <a:ext cx="7543440" cy="226728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66" name="Text 0"/>
          <p:cNvSpPr/>
          <p:nvPr/>
        </p:nvSpPr>
        <p:spPr>
          <a:xfrm>
            <a:off x="182880" y="137160"/>
            <a:ext cx="8777880" cy="8226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Take It Further</a:t>
            </a:r>
            <a:endParaRPr lang="en-US" sz="3600" b="0" u="none" strike="noStrike">
              <a:solidFill>
                <a:srgbClr val="ffffff"/>
              </a:solidFill>
              <a:effectLst/>
              <a:uFillTx/>
              <a:latin typeface="Arial"/>
            </a:endParaRPr>
          </a:p>
        </p:txBody>
      </p:sp>
      <p:sp>
        <p:nvSpPr>
          <p:cNvPr id="67" name="Text 1"/>
          <p:cNvSpPr/>
          <p:nvPr/>
        </p:nvSpPr>
        <p:spPr>
          <a:xfrm>
            <a:off x="4754880" y="1143000"/>
            <a:ext cx="4205880" cy="36572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Manual beatmatching by ear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Harmonic mixing (Camelot wheel)</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Cue based live remixing</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Loop-based transitions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Tempo and genre jumps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Library organization strategies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Set planning vs. freestyle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Performance psychology</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Mixing with Vinyl</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Music Produciton</a:t>
            </a:r>
            <a:endParaRPr lang="en-US" sz="2000" b="0" u="none" strike="noStrike">
              <a:solidFill>
                <a:srgbClr val="ffffff"/>
              </a:solidFill>
              <a:effectLst/>
              <a:uFillTx/>
              <a:latin typeface="Arial"/>
            </a:endParaRPr>
          </a:p>
        </p:txBody>
      </p:sp>
      <p:sp>
        <p:nvSpPr>
          <p:cNvPr id="68" name="Text 2"/>
          <p:cNvSpPr/>
          <p:nvPr/>
        </p:nvSpPr>
        <p:spPr>
          <a:xfrm>
            <a:off x="182880" y="1143000"/>
            <a:ext cx="4205880" cy="36572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Slam Academy DJ course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Attending shows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Attending festivals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History of DJing</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Recording a mix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Uploading a mix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Connecting with promoters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Connecting with other DJs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Watching iconic sets on youtube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Incorporating live instruments</a:t>
            </a:r>
            <a:endParaRPr lang="en-US" sz="20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pic>
        <p:nvPicPr>
          <p:cNvPr id="69" name="">
            <a:hlinkClick r:id="" action="ppaction://media"/>
          </p:cNvPr>
          <p:cNvPicPr/>
          <p:nvPr>
            <a:videoFile r:link="rId1"/>
            <p:extLst>
              <p:ext uri="{DAA4B4D4-6D71-4841-9C94-3DE7FCFB9230}">
                <p14:media r:link="rId2"/>
              </p:ext>
            </p:extLst>
          </p:nvPr>
        </p:nvPicPr>
        <p:blipFill>
          <a:blip r:embed="rId3"/>
          <a:stretch>
            <a:fillRect/>
          </a:stretch>
        </p:blipFill>
        <p:spPr>
          <a:xfrm>
            <a:off x="695160" y="390600"/>
            <a:ext cx="7752960" cy="43574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13" name="Text 0"/>
          <p:cNvSpPr/>
          <p:nvPr/>
        </p:nvSpPr>
        <p:spPr>
          <a:xfrm>
            <a:off x="457200" y="27432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Who Am I?</a:t>
            </a:r>
            <a:endParaRPr lang="en-US" sz="3600" b="0" u="none" strike="noStrike">
              <a:solidFill>
                <a:srgbClr val="ffffff"/>
              </a:solidFill>
              <a:effectLst/>
              <a:uFillTx/>
              <a:latin typeface="Arial"/>
            </a:endParaRPr>
          </a:p>
        </p:txBody>
      </p:sp>
      <p:sp>
        <p:nvSpPr>
          <p:cNvPr id="14" name="Text 1"/>
          <p:cNvSpPr/>
          <p:nvPr/>
        </p:nvSpPr>
        <p:spPr>
          <a:xfrm>
            <a:off x="457200" y="1600200"/>
            <a:ext cx="4114440" cy="18284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Multidisciplinary artist of 15 years </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DJ/VJ/Producer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Encanti Music Academy Alumni</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St. Cloud native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pretty chill guy</a:t>
            </a:r>
            <a:endParaRPr lang="en-US" sz="2000" b="0" u="none" strike="noStrike">
              <a:solidFill>
                <a:srgbClr val="ffffff"/>
              </a:solidFill>
              <a:effectLst/>
              <a:uFillTx/>
              <a:latin typeface="Arial"/>
            </a:endParaRPr>
          </a:p>
        </p:txBody>
      </p:sp>
      <p:pic>
        <p:nvPicPr>
          <p:cNvPr id="15" name="Image 0" descr="preencoded.png"/>
          <p:cNvPicPr/>
          <p:nvPr/>
        </p:nvPicPr>
        <p:blipFill>
          <a:blip r:embed="rId1"/>
          <a:stretch/>
        </p:blipFill>
        <p:spPr>
          <a:xfrm>
            <a:off x="4572360" y="1600200"/>
            <a:ext cx="4571640" cy="3509640"/>
          </a:xfrm>
          <a:prstGeom prst="rect">
            <a:avLst/>
          </a:prstGeom>
          <a:noFill/>
          <a:ln w="0">
            <a:noFill/>
          </a:ln>
        </p:spPr>
      </p:pic>
      <p:pic>
        <p:nvPicPr>
          <p:cNvPr id="16" name="Image 1" descr="preencoded.png"/>
          <p:cNvPicPr/>
          <p:nvPr/>
        </p:nvPicPr>
        <p:blipFill>
          <a:blip r:embed="rId2"/>
          <a:stretch/>
        </p:blipFill>
        <p:spPr>
          <a:xfrm>
            <a:off x="274320" y="3042000"/>
            <a:ext cx="1828440" cy="200484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70"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Q&amp;A</a:t>
            </a:r>
            <a:endParaRPr lang="en-US" sz="3600" b="0" u="none" strike="noStrike">
              <a:solidFill>
                <a:srgbClr val="ffffff"/>
              </a:solidFill>
              <a:effectLst/>
              <a:uFillTx/>
              <a:latin typeface="Arial"/>
            </a:endParaRPr>
          </a:p>
        </p:txBody>
      </p:sp>
      <p:pic>
        <p:nvPicPr>
          <p:cNvPr id="71" name="Image 0" descr="preencoded.png"/>
          <p:cNvPicPr/>
          <p:nvPr/>
        </p:nvPicPr>
        <p:blipFill>
          <a:blip r:embed="rId1"/>
          <a:stretch/>
        </p:blipFill>
        <p:spPr>
          <a:xfrm>
            <a:off x="1809720" y="1233360"/>
            <a:ext cx="5519520" cy="365256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17"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What You’ll Be Able to Do</a:t>
            </a:r>
            <a:endParaRPr lang="en-US" sz="3600" b="0" u="none" strike="noStrike">
              <a:solidFill>
                <a:srgbClr val="ffffff"/>
              </a:solidFill>
              <a:effectLst/>
              <a:uFillTx/>
              <a:latin typeface="Arial"/>
            </a:endParaRPr>
          </a:p>
        </p:txBody>
      </p:sp>
      <p:sp>
        <p:nvSpPr>
          <p:cNvPr id="18" name="Text 1"/>
          <p:cNvSpPr/>
          <p:nvPr/>
        </p:nvSpPr>
        <p:spPr>
          <a:xfrm>
            <a:off x="457200" y="1590840"/>
            <a:ext cx="8686440" cy="11426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Prepare tracks in Rekordbox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Load music on club gear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Match BPM</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Perform a basic mix</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Practice at home confidently</a:t>
            </a:r>
            <a:endParaRPr lang="en-US" sz="2000" b="0" u="none" strike="noStrike">
              <a:solidFill>
                <a:srgbClr val="ffffff"/>
              </a:solidFill>
              <a:effectLst/>
              <a:uFillTx/>
              <a:latin typeface="Arial"/>
            </a:endParaRPr>
          </a:p>
        </p:txBody>
      </p:sp>
      <p:pic>
        <p:nvPicPr>
          <p:cNvPr id="19" name="Image 0" descr="preencoded.png"/>
          <p:cNvPicPr/>
          <p:nvPr/>
        </p:nvPicPr>
        <p:blipFill>
          <a:blip r:embed="rId1"/>
          <a:stretch/>
        </p:blipFill>
        <p:spPr>
          <a:xfrm>
            <a:off x="4243320" y="1838160"/>
            <a:ext cx="4900320" cy="330480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20"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What You Need</a:t>
            </a:r>
            <a:endParaRPr lang="en-US" sz="3600" b="0" u="none" strike="noStrike">
              <a:solidFill>
                <a:srgbClr val="ffffff"/>
              </a:solidFill>
              <a:effectLst/>
              <a:uFillTx/>
              <a:latin typeface="Arial"/>
            </a:endParaRPr>
          </a:p>
        </p:txBody>
      </p:sp>
      <p:sp>
        <p:nvSpPr>
          <p:cNvPr id="21" name="Text 1"/>
          <p:cNvSpPr/>
          <p:nvPr/>
        </p:nvSpPr>
        <p:spPr>
          <a:xfrm>
            <a:off x="457200" y="1600200"/>
            <a:ext cx="8686440" cy="13712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Computer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Headphones/Speakers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Music files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Rekordbox installed</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USB drive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Optional: controller</a:t>
            </a:r>
            <a:endParaRPr lang="en-US" sz="2000" b="0" u="none" strike="noStrike">
              <a:solidFill>
                <a:srgbClr val="ffffff"/>
              </a:solidFill>
              <a:effectLst/>
              <a:uFillTx/>
              <a:latin typeface="Arial"/>
            </a:endParaRPr>
          </a:p>
        </p:txBody>
      </p:sp>
      <p:pic>
        <p:nvPicPr>
          <p:cNvPr id="22" name="Image 0" descr="preencoded.png"/>
          <p:cNvPicPr/>
          <p:nvPr/>
        </p:nvPicPr>
        <p:blipFill>
          <a:blip r:embed="rId1"/>
          <a:stretch/>
        </p:blipFill>
        <p:spPr>
          <a:xfrm>
            <a:off x="4343400" y="1819440"/>
            <a:ext cx="4800240" cy="332388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23"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DJ Workflow</a:t>
            </a:r>
            <a:endParaRPr lang="en-US" sz="3600" b="0" u="none" strike="noStrike">
              <a:solidFill>
                <a:srgbClr val="ffffff"/>
              </a:solidFill>
              <a:effectLst/>
              <a:uFillTx/>
              <a:latin typeface="Arial"/>
            </a:endParaRPr>
          </a:p>
        </p:txBody>
      </p:sp>
      <p:sp>
        <p:nvSpPr>
          <p:cNvPr id="24" name="Text 1"/>
          <p:cNvSpPr/>
          <p:nvPr/>
        </p:nvSpPr>
        <p:spPr>
          <a:xfrm>
            <a:off x="457200" y="1600200"/>
            <a:ext cx="8686440" cy="11426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Get music</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Prep tracks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Make playlist(s)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Export</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Mix</a:t>
            </a:r>
            <a:endParaRPr lang="en-US" sz="2000" b="0" u="none" strike="noStrike">
              <a:solidFill>
                <a:srgbClr val="ffffff"/>
              </a:solidFill>
              <a:effectLst/>
              <a:uFillTx/>
              <a:latin typeface="Arial"/>
            </a:endParaRPr>
          </a:p>
        </p:txBody>
      </p:sp>
      <p:pic>
        <p:nvPicPr>
          <p:cNvPr id="25" name="Image 0" descr="preencoded.png"/>
          <p:cNvPicPr/>
          <p:nvPr/>
        </p:nvPicPr>
        <p:blipFill>
          <a:blip r:embed="rId1"/>
          <a:stretch/>
        </p:blipFill>
        <p:spPr>
          <a:xfrm>
            <a:off x="4876920" y="1824120"/>
            <a:ext cx="4266720" cy="33192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26"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Finding Music</a:t>
            </a:r>
            <a:endParaRPr lang="en-US" sz="3600" b="0" u="none" strike="noStrike">
              <a:solidFill>
                <a:srgbClr val="ffffff"/>
              </a:solidFill>
              <a:effectLst/>
              <a:uFillTx/>
              <a:latin typeface="Arial"/>
            </a:endParaRPr>
          </a:p>
        </p:txBody>
      </p:sp>
      <p:sp>
        <p:nvSpPr>
          <p:cNvPr id="27" name="Text 1"/>
          <p:cNvSpPr/>
          <p:nvPr/>
        </p:nvSpPr>
        <p:spPr>
          <a:xfrm>
            <a:off x="457200" y="1600200"/>
            <a:ext cx="8686440" cy="13712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Soundcloud</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Bandcamp</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Beatport</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Itunes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Record labels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Music Collectives</a:t>
            </a:r>
            <a:endParaRPr lang="en-US" sz="2000" b="0" u="none" strike="noStrike">
              <a:solidFill>
                <a:srgbClr val="ffffff"/>
              </a:solidFill>
              <a:effectLst/>
              <a:uFillTx/>
              <a:latin typeface="Arial"/>
            </a:endParaRPr>
          </a:p>
        </p:txBody>
      </p:sp>
      <p:pic>
        <p:nvPicPr>
          <p:cNvPr id="28" name="Image 0" descr="preencoded.png"/>
          <p:cNvPicPr/>
          <p:nvPr/>
        </p:nvPicPr>
        <p:blipFill>
          <a:blip r:embed="rId1"/>
          <a:stretch/>
        </p:blipFill>
        <p:spPr>
          <a:xfrm>
            <a:off x="3557520" y="2571840"/>
            <a:ext cx="5586120" cy="25714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29"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Rekordbox</a:t>
            </a:r>
            <a:endParaRPr lang="en-US" sz="3600" b="0" u="none" strike="noStrike">
              <a:solidFill>
                <a:srgbClr val="ffffff"/>
              </a:solidFill>
              <a:effectLst/>
              <a:uFillTx/>
              <a:latin typeface="Arial"/>
            </a:endParaRPr>
          </a:p>
        </p:txBody>
      </p:sp>
      <p:sp>
        <p:nvSpPr>
          <p:cNvPr id="30" name="Text 1"/>
          <p:cNvSpPr/>
          <p:nvPr/>
        </p:nvSpPr>
        <p:spPr>
          <a:xfrm>
            <a:off x="457200" y="1600200"/>
            <a:ext cx="8686440" cy="9140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Player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CUE/LOOP and GRID</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Playlists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Library</a:t>
            </a:r>
            <a:endParaRPr lang="en-US" sz="2000" b="0" u="none" strike="noStrike">
              <a:solidFill>
                <a:srgbClr val="ffffff"/>
              </a:solidFill>
              <a:effectLst/>
              <a:uFillTx/>
              <a:latin typeface="Arial"/>
            </a:endParaRPr>
          </a:p>
        </p:txBody>
      </p:sp>
      <p:pic>
        <p:nvPicPr>
          <p:cNvPr id="31" name="Image 0" descr="preencoded.png"/>
          <p:cNvPicPr/>
          <p:nvPr/>
        </p:nvPicPr>
        <p:blipFill>
          <a:blip r:embed="rId1"/>
          <a:stretch/>
        </p:blipFill>
        <p:spPr>
          <a:xfrm>
            <a:off x="3600360" y="2314440"/>
            <a:ext cx="5543280" cy="2828520"/>
          </a:xfrm>
          <a:prstGeom prst="rect">
            <a:avLst/>
          </a:prstGeom>
          <a:noFill/>
          <a:ln w="0">
            <a:noFill/>
          </a:ln>
        </p:spPr>
      </p:pic>
      <p:pic>
        <p:nvPicPr>
          <p:cNvPr id="32" name="Image 1" descr="preencoded.png"/>
          <p:cNvPicPr/>
          <p:nvPr/>
        </p:nvPicPr>
        <p:blipFill>
          <a:blip r:embed="rId2"/>
          <a:stretch/>
        </p:blipFill>
        <p:spPr>
          <a:xfrm>
            <a:off x="6939000" y="66600"/>
            <a:ext cx="2090520" cy="209052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33" name="Text 0"/>
          <p:cNvSpPr/>
          <p:nvPr/>
        </p:nvSpPr>
        <p:spPr>
          <a:xfrm>
            <a:off x="457200" y="274680"/>
            <a:ext cx="8686440" cy="114264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Beatgrids &amp; BPM</a:t>
            </a:r>
            <a:endParaRPr lang="en-US" sz="3600" b="0" u="none" strike="noStrike">
              <a:solidFill>
                <a:srgbClr val="ffffff"/>
              </a:solidFill>
              <a:effectLst/>
              <a:uFillTx/>
              <a:latin typeface="Arial"/>
            </a:endParaRPr>
          </a:p>
        </p:txBody>
      </p:sp>
      <p:sp>
        <p:nvSpPr>
          <p:cNvPr id="34" name="Text 1"/>
          <p:cNvSpPr/>
          <p:nvPr/>
        </p:nvSpPr>
        <p:spPr>
          <a:xfrm>
            <a:off x="457200" y="1600200"/>
            <a:ext cx="8686440" cy="68544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Beatgrid = timing map</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Red line = first beat</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BPM must be correct</a:t>
            </a:r>
            <a:endParaRPr lang="en-US" sz="2000" b="0" u="none" strike="noStrike">
              <a:solidFill>
                <a:srgbClr val="ffffff"/>
              </a:solidFill>
              <a:effectLst/>
              <a:uFillTx/>
              <a:latin typeface="Arial"/>
            </a:endParaRPr>
          </a:p>
        </p:txBody>
      </p:sp>
      <p:pic>
        <p:nvPicPr>
          <p:cNvPr id="35" name="Image 0" descr="preencoded.png"/>
          <p:cNvPicPr/>
          <p:nvPr/>
        </p:nvPicPr>
        <p:blipFill>
          <a:blip r:embed="rId1"/>
          <a:stretch/>
        </p:blipFill>
        <p:spPr>
          <a:xfrm>
            <a:off x="1790640" y="3100320"/>
            <a:ext cx="5557320" cy="15188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1419"/>
        </a:solidFill>
      </p:bgPr>
    </p:bg>
    <p:spTree>
      <p:nvGrpSpPr>
        <p:cNvPr id="1" name=""/>
        <p:cNvGrpSpPr/>
        <p:nvPr/>
      </p:nvGrpSpPr>
      <p:grpSpPr>
        <a:xfrm>
          <a:off x="0" y="0"/>
          <a:ext cx="0" cy="0"/>
          <a:chOff x="0" y="0"/>
          <a:chExt cx="0" cy="0"/>
        </a:xfrm>
      </p:grpSpPr>
      <p:sp>
        <p:nvSpPr>
          <p:cNvPr id="36" name="Text 0"/>
          <p:cNvSpPr/>
          <p:nvPr/>
        </p:nvSpPr>
        <p:spPr>
          <a:xfrm>
            <a:off x="182880" y="137160"/>
            <a:ext cx="8777880" cy="731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ts val="4357"/>
              </a:lnSpc>
              <a:tabLst>
                <a:tab algn="l" pos="0"/>
              </a:tabLst>
            </a:pPr>
            <a:r>
              <a:rPr lang="en-US" sz="3600" b="1" u="none" strike="noStrike">
                <a:solidFill>
                  <a:srgbClr val="00c8b4">
                    <a:alpha val="99000"/>
                  </a:srgbClr>
                </a:solidFill>
                <a:effectLst/>
                <a:uFillTx/>
                <a:latin typeface="Inter"/>
                <a:ea typeface="Inter"/>
              </a:rPr>
              <a:t>Beats, Bars, and Phrases</a:t>
            </a:r>
            <a:endParaRPr lang="en-US" sz="3600" b="0" u="none" strike="noStrike">
              <a:solidFill>
                <a:srgbClr val="ffffff"/>
              </a:solidFill>
              <a:effectLst/>
              <a:uFillTx/>
              <a:latin typeface="Arial"/>
            </a:endParaRPr>
          </a:p>
        </p:txBody>
      </p:sp>
      <p:sp>
        <p:nvSpPr>
          <p:cNvPr id="37" name="Text 1"/>
          <p:cNvSpPr/>
          <p:nvPr/>
        </p:nvSpPr>
        <p:spPr>
          <a:xfrm>
            <a:off x="182880" y="914400"/>
            <a:ext cx="3657240" cy="2559960"/>
          </a:xfrm>
          <a:prstGeom prst="rect">
            <a:avLst/>
          </a:prstGeom>
          <a:noFill/>
          <a:ln w="0">
            <a:noFill/>
          </a:ln>
        </p:spPr>
        <p:style>
          <a:lnRef idx="0"/>
          <a:fillRef idx="0"/>
          <a:effectRef idx="0"/>
          <a:fontRef idx="minor"/>
        </p:style>
        <p:txBody>
          <a:bodyPr lIns="90000" rIns="90000" tIns="45000" bIns="45000" anchor="ctr">
            <a:noAutofit/>
          </a:bodyPr>
          <a:p>
            <a:pPr defTabSz="914400">
              <a:lnSpc>
                <a:spcPts val="2421"/>
              </a:lnSpc>
              <a:tabLst>
                <a:tab algn="l" pos="0"/>
              </a:tabLst>
            </a:pPr>
            <a:r>
              <a:rPr lang="en-US" sz="2000" b="0" u="none" strike="noStrike">
                <a:solidFill>
                  <a:srgbClr val="ebebf0">
                    <a:alpha val="99000"/>
                  </a:srgbClr>
                </a:solidFill>
                <a:effectLst/>
                <a:uFillTx/>
                <a:latin typeface="Inter"/>
                <a:ea typeface="Inter"/>
              </a:rPr>
              <a:t>• Beat = steady pulse</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4 beats = 1 bar</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Bars repeat in groups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Groups form phrases</a:t>
            </a:r>
            <a:endParaRPr lang="en-US" sz="2000" b="0" u="none" strike="noStrike">
              <a:solidFill>
                <a:srgbClr val="ffffff"/>
              </a:solidFill>
              <a:effectLst/>
              <a:uFillTx/>
              <a:latin typeface="Arial"/>
            </a:endParaRPr>
          </a:p>
          <a:p>
            <a:pPr defTabSz="914400">
              <a:lnSpc>
                <a:spcPts val="2421"/>
              </a:lnSpc>
              <a:tabLst>
                <a:tab algn="l" pos="0"/>
              </a:tabLst>
            </a:pPr>
            <a:r>
              <a:rPr lang="en-US" sz="2000" b="0" u="none" strike="noStrike">
                <a:solidFill>
                  <a:srgbClr val="aaaab4">
                    <a:alpha val="99000"/>
                  </a:srgbClr>
                </a:solidFill>
                <a:effectLst/>
                <a:uFillTx/>
                <a:latin typeface="Inter"/>
                <a:ea typeface="Inter"/>
              </a:rPr>
              <a:t>• Most phrases = multiples of 4 (e.g., 4, 8, 16, etc.,)</a:t>
            </a:r>
            <a:endParaRPr lang="en-US" sz="2000" b="0" u="none" strike="noStrike">
              <a:solidFill>
                <a:srgbClr val="ffffff"/>
              </a:solidFill>
              <a:effectLst/>
              <a:uFillTx/>
              <a:latin typeface="Arial"/>
            </a:endParaRPr>
          </a:p>
        </p:txBody>
      </p:sp>
      <p:pic>
        <p:nvPicPr>
          <p:cNvPr id="38" name="Image 0" descr="preencoded.png"/>
          <p:cNvPicPr/>
          <p:nvPr/>
        </p:nvPicPr>
        <p:blipFill>
          <a:blip r:embed="rId1"/>
          <a:stretch/>
        </p:blipFill>
        <p:spPr>
          <a:xfrm>
            <a:off x="731520" y="3657600"/>
            <a:ext cx="7680600" cy="1096920"/>
          </a:xfrm>
          <a:prstGeom prst="rect">
            <a:avLst/>
          </a:prstGeom>
          <a:noFill/>
          <a:ln w="0">
            <a:noFill/>
          </a:ln>
        </p:spPr>
      </p:pic>
      <p:pic>
        <p:nvPicPr>
          <p:cNvPr id="39" name="Image 1" descr="preencoded.png"/>
          <p:cNvPicPr/>
          <p:nvPr/>
        </p:nvPicPr>
        <p:blipFill>
          <a:blip r:embed="rId2"/>
          <a:stretch/>
        </p:blipFill>
        <p:spPr>
          <a:xfrm>
            <a:off x="3840480" y="868680"/>
            <a:ext cx="5120280" cy="20113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LibreOffice/25.8.4.2$Windows_X86_64 LibreOffice_project/290daaa01b999472f0c7a3890eb6a550fd74c6df</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2026-01-29T04:11:02Z</dcterms:created>
  <dc:creator>PptxGenJS</dc:creator>
  <dc:description/>
  <dc:language>en-US</dc:language>
  <cp:lastModifiedBy/>
  <dcterms:modified xsi:type="dcterms:W3CDTF">2026-01-29T01:22:54Z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20</vt:i4>
  </property>
  <property fmtid="{D5CDD505-2E9C-101B-9397-08002B2CF9AE}" pid="3" name="PresentationFormat">
    <vt:lpwstr>On-screen Show (16:9)</vt:lpwstr>
  </property>
  <property fmtid="{D5CDD505-2E9C-101B-9397-08002B2CF9AE}" pid="4" name="Slides">
    <vt:i4>20</vt:i4>
  </property>
</Properties>
</file>